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Lst>
  <p:sldSz cx="18288000" cy="10287000"/>
  <p:notesSz cx="6858000" cy="9144000"/>
  <p:embeddedFontLst>
    <p:embeddedFont>
      <p:font typeface="Helveticish Bold" charset="1" panose="020B0704020202020204"/>
      <p:regular r:id="rId15"/>
    </p:embeddedFont>
    <p:embeddedFont>
      <p:font typeface="Helveticish" charset="1" panose="020B0604020202020204"/>
      <p:regular r:id="rId16"/>
    </p:embeddedFont>
    <p:embeddedFont>
      <p:font typeface="Helveticish Bold Italics" charset="1" panose="020B0704020202090204"/>
      <p:regular r:id="rId17"/>
    </p:embeddedFont>
    <p:embeddedFont>
      <p:font typeface="Montserrat" charset="1" panose="00000500000000000000"/>
      <p:regular r:id="rId18"/>
    </p:embeddedFont>
    <p:embeddedFont>
      <p:font typeface="Montserrat Bold Italics" charset="1" panose="00000800000000000000"/>
      <p:regular r:id="rId19"/>
    </p:embeddedFont>
    <p:embeddedFont>
      <p:font typeface="Montserrat Bold" charset="1" panose="00000800000000000000"/>
      <p:regular r:id="rId20"/>
    </p:embeddedFont>
    <p:embeddedFont>
      <p:font typeface="Montserrat Medium" charset="1" panose="00000600000000000000"/>
      <p:regular r:id="rId21"/>
    </p:embeddedFont>
    <p:embeddedFont>
      <p:font typeface="Helveticish Italics" charset="1" panose="020B0604020202090204"/>
      <p:regular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8.jpe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1.png" Type="http://schemas.openxmlformats.org/officeDocument/2006/relationships/image"/><Relationship Id="rId4" Target="../media/image12.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3.png" Type="http://schemas.openxmlformats.org/officeDocument/2006/relationships/image"/><Relationship Id="rId4" Target="../media/image14.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5.png" Type="http://schemas.openxmlformats.org/officeDocument/2006/relationships/image"/><Relationship Id="rId4" Target="../media/image16.png" Type="http://schemas.openxmlformats.org/officeDocument/2006/relationships/image"/><Relationship Id="rId5" Target="../media/image17.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svg" Type="http://schemas.openxmlformats.org/officeDocument/2006/relationships/image"/><Relationship Id="rId4" Target="../media/image20.png" Type="http://schemas.openxmlformats.org/officeDocument/2006/relationships/image"/><Relationship Id="rId5" Target="../media/image21.svg" Type="http://schemas.openxmlformats.org/officeDocument/2006/relationships/image"/><Relationship Id="rId6" Target="../media/image22.png" Type="http://schemas.openxmlformats.org/officeDocument/2006/relationships/image"/><Relationship Id="rId7" Target="../media/image23.svg" Type="http://schemas.openxmlformats.org/officeDocument/2006/relationships/image"/><Relationship Id="rId8" Target="../media/image24.png" Type="http://schemas.openxmlformats.org/officeDocument/2006/relationships/image"/><Relationship Id="rId9" Target="../media/image25.jpe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grpSp>
        <p:nvGrpSpPr>
          <p:cNvPr name="Group 3" id="3"/>
          <p:cNvGrpSpPr/>
          <p:nvPr/>
        </p:nvGrpSpPr>
        <p:grpSpPr>
          <a:xfrm rot="0">
            <a:off x="-1304511" y="8297836"/>
            <a:ext cx="20897022" cy="1989164"/>
            <a:chOff x="0" y="0"/>
            <a:chExt cx="5503742" cy="523895"/>
          </a:xfrm>
        </p:grpSpPr>
        <p:sp>
          <p:nvSpPr>
            <p:cNvPr name="Freeform 4" id="4"/>
            <p:cNvSpPr/>
            <p:nvPr/>
          </p:nvSpPr>
          <p:spPr>
            <a:xfrm flipH="false" flipV="false" rot="0">
              <a:off x="0" y="0"/>
              <a:ext cx="5503742" cy="523895"/>
            </a:xfrm>
            <a:custGeom>
              <a:avLst/>
              <a:gdLst/>
              <a:ahLst/>
              <a:cxnLst/>
              <a:rect r="r" b="b" t="t" l="l"/>
              <a:pathLst>
                <a:path h="523895" w="5503742">
                  <a:moveTo>
                    <a:pt x="0" y="0"/>
                  </a:moveTo>
                  <a:lnTo>
                    <a:pt x="5503742" y="0"/>
                  </a:lnTo>
                  <a:lnTo>
                    <a:pt x="5503742" y="523895"/>
                  </a:lnTo>
                  <a:lnTo>
                    <a:pt x="0" y="523895"/>
                  </a:lnTo>
                  <a:close/>
                </a:path>
              </a:pathLst>
            </a:custGeom>
            <a:solidFill>
              <a:srgbClr val="98D3DF">
                <a:alpha val="69804"/>
              </a:srgbClr>
            </a:solidFill>
          </p:spPr>
        </p:sp>
        <p:sp>
          <p:nvSpPr>
            <p:cNvPr name="TextBox 5" id="5"/>
            <p:cNvSpPr txBox="true"/>
            <p:nvPr/>
          </p:nvSpPr>
          <p:spPr>
            <a:xfrm>
              <a:off x="0" y="-38100"/>
              <a:ext cx="5503742" cy="561995"/>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9946192" y="1655307"/>
            <a:ext cx="6836858" cy="6976385"/>
          </a:xfrm>
          <a:custGeom>
            <a:avLst/>
            <a:gdLst/>
            <a:ahLst/>
            <a:cxnLst/>
            <a:rect r="r" b="b" t="t" l="l"/>
            <a:pathLst>
              <a:path h="6976385" w="6836858">
                <a:moveTo>
                  <a:pt x="0" y="0"/>
                </a:moveTo>
                <a:lnTo>
                  <a:pt x="6836858" y="0"/>
                </a:lnTo>
                <a:lnTo>
                  <a:pt x="6836858" y="6976386"/>
                </a:lnTo>
                <a:lnTo>
                  <a:pt x="0" y="697638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5400000">
            <a:off x="1202233" y="1332558"/>
            <a:ext cx="1152566" cy="544849"/>
          </a:xfrm>
          <a:custGeom>
            <a:avLst/>
            <a:gdLst/>
            <a:ahLst/>
            <a:cxnLst/>
            <a:rect r="r" b="b" t="t" l="l"/>
            <a:pathLst>
              <a:path h="544849" w="1152566">
                <a:moveTo>
                  <a:pt x="0" y="0"/>
                </a:moveTo>
                <a:lnTo>
                  <a:pt x="1152566" y="0"/>
                </a:lnTo>
                <a:lnTo>
                  <a:pt x="1152566" y="544850"/>
                </a:lnTo>
                <a:lnTo>
                  <a:pt x="0" y="54485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8" id="8"/>
          <p:cNvSpPr txBox="true"/>
          <p:nvPr/>
        </p:nvSpPr>
        <p:spPr>
          <a:xfrm rot="0">
            <a:off x="1506091" y="2814576"/>
            <a:ext cx="7239891" cy="4166338"/>
          </a:xfrm>
          <a:prstGeom prst="rect">
            <a:avLst/>
          </a:prstGeom>
        </p:spPr>
        <p:txBody>
          <a:bodyPr anchor="t" rtlCol="false" tIns="0" lIns="0" bIns="0" rIns="0">
            <a:spAutoFit/>
          </a:bodyPr>
          <a:lstStyle/>
          <a:p>
            <a:pPr algn="l">
              <a:lnSpc>
                <a:spcPts val="15958"/>
              </a:lnSpc>
            </a:pPr>
            <a:r>
              <a:rPr lang="en-US" sz="15198" b="true">
                <a:solidFill>
                  <a:srgbClr val="FFFFFF"/>
                </a:solidFill>
                <a:latin typeface="Helveticish Bold"/>
                <a:ea typeface="Helveticish Bold"/>
                <a:cs typeface="Helveticish Bold"/>
                <a:sym typeface="Helveticish Bold"/>
              </a:rPr>
              <a:t>Sales report</a:t>
            </a:r>
          </a:p>
        </p:txBody>
      </p:sp>
      <p:sp>
        <p:nvSpPr>
          <p:cNvPr name="TextBox 9" id="9"/>
          <p:cNvSpPr txBox="true"/>
          <p:nvPr/>
        </p:nvSpPr>
        <p:spPr>
          <a:xfrm rot="0">
            <a:off x="13781551" y="8998095"/>
            <a:ext cx="3477749" cy="516255"/>
          </a:xfrm>
          <a:prstGeom prst="rect">
            <a:avLst/>
          </a:prstGeom>
        </p:spPr>
        <p:txBody>
          <a:bodyPr anchor="t" rtlCol="false" tIns="0" lIns="0" bIns="0" rIns="0">
            <a:spAutoFit/>
          </a:bodyPr>
          <a:lstStyle/>
          <a:p>
            <a:pPr algn="r">
              <a:lnSpc>
                <a:spcPts val="3885"/>
              </a:lnSpc>
            </a:pPr>
            <a:r>
              <a:rPr lang="en-US" sz="3500">
                <a:solidFill>
                  <a:srgbClr val="541414"/>
                </a:solidFill>
                <a:latin typeface="Helveticish"/>
                <a:ea typeface="Helveticish"/>
                <a:cs typeface="Helveticish"/>
                <a:sym typeface="Helveticish"/>
              </a:rPr>
              <a:t>2022</a:t>
            </a:r>
          </a:p>
        </p:txBody>
      </p:sp>
      <p:sp>
        <p:nvSpPr>
          <p:cNvPr name="TextBox 10" id="10"/>
          <p:cNvSpPr txBox="true"/>
          <p:nvPr/>
        </p:nvSpPr>
        <p:spPr>
          <a:xfrm rot="0">
            <a:off x="738234" y="8534249"/>
            <a:ext cx="8775605" cy="1516183"/>
          </a:xfrm>
          <a:prstGeom prst="rect">
            <a:avLst/>
          </a:prstGeom>
        </p:spPr>
        <p:txBody>
          <a:bodyPr anchor="t" rtlCol="false" tIns="0" lIns="0" bIns="0" rIns="0">
            <a:spAutoFit/>
          </a:bodyPr>
          <a:lstStyle/>
          <a:p>
            <a:pPr algn="l">
              <a:lnSpc>
                <a:spcPts val="2940"/>
              </a:lnSpc>
            </a:pPr>
            <a:r>
              <a:rPr lang="en-US" b="true" sz="2649" i="true">
                <a:solidFill>
                  <a:srgbClr val="000000"/>
                </a:solidFill>
                <a:latin typeface="Helveticish Bold Italics"/>
                <a:ea typeface="Helveticish Bold Italics"/>
                <a:cs typeface="Helveticish Bold Italics"/>
                <a:sym typeface="Helveticish Bold Italics"/>
              </a:rPr>
              <a:t>This report analyzes the sales performance of Vrinda Store in 2022, identifies areas of concern, and provides recommendations to maximize profits by addressing the downsides in operations and strategy.</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9902343" y="1966632"/>
            <a:ext cx="7356957" cy="6353736"/>
          </a:xfrm>
          <a:custGeom>
            <a:avLst/>
            <a:gdLst/>
            <a:ahLst/>
            <a:cxnLst/>
            <a:rect r="r" b="b" t="t" l="l"/>
            <a:pathLst>
              <a:path h="6353736" w="7356957">
                <a:moveTo>
                  <a:pt x="0" y="0"/>
                </a:moveTo>
                <a:lnTo>
                  <a:pt x="7356957" y="0"/>
                </a:lnTo>
                <a:lnTo>
                  <a:pt x="7356957" y="6353736"/>
                </a:lnTo>
                <a:lnTo>
                  <a:pt x="0" y="635373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631007" y="1323150"/>
            <a:ext cx="8567081" cy="1177290"/>
          </a:xfrm>
          <a:prstGeom prst="rect">
            <a:avLst/>
          </a:prstGeom>
        </p:spPr>
        <p:txBody>
          <a:bodyPr anchor="t" rtlCol="false" tIns="0" lIns="0" bIns="0" rIns="0">
            <a:spAutoFit/>
          </a:bodyPr>
          <a:lstStyle/>
          <a:p>
            <a:pPr algn="l">
              <a:lnSpc>
                <a:spcPts val="8880"/>
              </a:lnSpc>
            </a:pPr>
            <a:r>
              <a:rPr lang="en-US" sz="8000" b="true">
                <a:solidFill>
                  <a:srgbClr val="000000"/>
                </a:solidFill>
                <a:latin typeface="Helveticish Bold"/>
                <a:ea typeface="Helveticish Bold"/>
                <a:cs typeface="Helveticish Bold"/>
                <a:sym typeface="Helveticish Bold"/>
              </a:rPr>
              <a:t>Introduction</a:t>
            </a:r>
          </a:p>
        </p:txBody>
      </p:sp>
      <p:grpSp>
        <p:nvGrpSpPr>
          <p:cNvPr name="Group 4" id="4"/>
          <p:cNvGrpSpPr/>
          <p:nvPr/>
        </p:nvGrpSpPr>
        <p:grpSpPr>
          <a:xfrm rot="0">
            <a:off x="1631007" y="7557950"/>
            <a:ext cx="6838875" cy="2258860"/>
            <a:chOff x="0" y="0"/>
            <a:chExt cx="1801185" cy="594926"/>
          </a:xfrm>
        </p:grpSpPr>
        <p:sp>
          <p:nvSpPr>
            <p:cNvPr name="Freeform 5" id="5"/>
            <p:cNvSpPr/>
            <p:nvPr/>
          </p:nvSpPr>
          <p:spPr>
            <a:xfrm flipH="false" flipV="false" rot="0">
              <a:off x="0" y="0"/>
              <a:ext cx="1801185" cy="594926"/>
            </a:xfrm>
            <a:custGeom>
              <a:avLst/>
              <a:gdLst/>
              <a:ahLst/>
              <a:cxnLst/>
              <a:rect r="r" b="b" t="t" l="l"/>
              <a:pathLst>
                <a:path h="594926" w="1801185">
                  <a:moveTo>
                    <a:pt x="57734" y="0"/>
                  </a:moveTo>
                  <a:lnTo>
                    <a:pt x="1743451" y="0"/>
                  </a:lnTo>
                  <a:cubicBezTo>
                    <a:pt x="1758763" y="0"/>
                    <a:pt x="1773448" y="6083"/>
                    <a:pt x="1784275" y="16910"/>
                  </a:cubicBezTo>
                  <a:cubicBezTo>
                    <a:pt x="1795102" y="27737"/>
                    <a:pt x="1801185" y="42422"/>
                    <a:pt x="1801185" y="57734"/>
                  </a:cubicBezTo>
                  <a:lnTo>
                    <a:pt x="1801185" y="537192"/>
                  </a:lnTo>
                  <a:cubicBezTo>
                    <a:pt x="1801185" y="552504"/>
                    <a:pt x="1795102" y="567189"/>
                    <a:pt x="1784275" y="578016"/>
                  </a:cubicBezTo>
                  <a:cubicBezTo>
                    <a:pt x="1773448" y="588843"/>
                    <a:pt x="1758763" y="594926"/>
                    <a:pt x="1743451" y="594926"/>
                  </a:cubicBezTo>
                  <a:lnTo>
                    <a:pt x="57734" y="594926"/>
                  </a:lnTo>
                  <a:cubicBezTo>
                    <a:pt x="42422" y="594926"/>
                    <a:pt x="27737" y="588843"/>
                    <a:pt x="16910" y="578016"/>
                  </a:cubicBezTo>
                  <a:cubicBezTo>
                    <a:pt x="6083" y="567189"/>
                    <a:pt x="0" y="552504"/>
                    <a:pt x="0" y="537192"/>
                  </a:cubicBezTo>
                  <a:lnTo>
                    <a:pt x="0" y="57734"/>
                  </a:lnTo>
                  <a:cubicBezTo>
                    <a:pt x="0" y="42422"/>
                    <a:pt x="6083" y="27737"/>
                    <a:pt x="16910" y="16910"/>
                  </a:cubicBezTo>
                  <a:cubicBezTo>
                    <a:pt x="27737" y="6083"/>
                    <a:pt x="42422" y="0"/>
                    <a:pt x="57734" y="0"/>
                  </a:cubicBezTo>
                  <a:close/>
                </a:path>
              </a:pathLst>
            </a:custGeom>
            <a:solidFill>
              <a:srgbClr val="266A79"/>
            </a:solidFill>
          </p:spPr>
        </p:sp>
        <p:sp>
          <p:nvSpPr>
            <p:cNvPr name="TextBox 6" id="6"/>
            <p:cNvSpPr txBox="true"/>
            <p:nvPr/>
          </p:nvSpPr>
          <p:spPr>
            <a:xfrm>
              <a:off x="0" y="-38100"/>
              <a:ext cx="1801185" cy="633026"/>
            </a:xfrm>
            <a:prstGeom prst="rect">
              <a:avLst/>
            </a:prstGeom>
          </p:spPr>
          <p:txBody>
            <a:bodyPr anchor="ctr" rtlCol="false" tIns="63500" lIns="63500" bIns="63500" rIns="63500"/>
            <a:lstStyle/>
            <a:p>
              <a:pPr algn="ctr">
                <a:lnSpc>
                  <a:spcPts val="2448"/>
                </a:lnSpc>
              </a:pPr>
              <a:r>
                <a:rPr lang="en-US" sz="1700">
                  <a:solidFill>
                    <a:srgbClr val="FFFFFF"/>
                  </a:solidFill>
                  <a:latin typeface="Montserrat"/>
                  <a:ea typeface="Montserrat"/>
                  <a:cs typeface="Montserrat"/>
                  <a:sym typeface="Montserrat"/>
                </a:rPr>
                <a:t>The sales performance of Vrinda Store in 2022 has laid a solid foundation for future growth. By implementing the recommendations outlined in this report, Vrinda Store can capitalize on its strengths, address weaknesses, and position itself for increased profitability in the coming years. Continuous monitoring of sales trends and customer feedback will be essential to adapt strategies as necessary.</a:t>
              </a:r>
            </a:p>
          </p:txBody>
        </p:sp>
      </p:grpSp>
      <p:sp>
        <p:nvSpPr>
          <p:cNvPr name="TextBox 7" id="7"/>
          <p:cNvSpPr txBox="true"/>
          <p:nvPr/>
        </p:nvSpPr>
        <p:spPr>
          <a:xfrm rot="0">
            <a:off x="1631007" y="2802118"/>
            <a:ext cx="6838875" cy="4755832"/>
          </a:xfrm>
          <a:prstGeom prst="rect">
            <a:avLst/>
          </a:prstGeom>
        </p:spPr>
        <p:txBody>
          <a:bodyPr anchor="t" rtlCol="false" tIns="0" lIns="0" bIns="0" rIns="0">
            <a:spAutoFit/>
          </a:bodyPr>
          <a:lstStyle/>
          <a:p>
            <a:pPr algn="l">
              <a:lnSpc>
                <a:spcPts val="2295"/>
              </a:lnSpc>
            </a:pPr>
            <a:r>
              <a:rPr lang="en-US" b="true" sz="1700" i="true" spc="102">
                <a:solidFill>
                  <a:srgbClr val="000000"/>
                </a:solidFill>
                <a:latin typeface="Montserrat Bold Italics"/>
                <a:ea typeface="Montserrat Bold Italics"/>
                <a:cs typeface="Montserrat Bold Italics"/>
                <a:sym typeface="Montserrat Bold Italics"/>
              </a:rPr>
              <a:t>This report provides a comprehensive analysis of the sales performance of Vrinda Store in the year 2022, highlighting key trends, areas of strength, and opportunities for maximizing profit in the future. By examining sales data, customer feedback, and market conditions, we aim to outline actionable strategies for enhancing profitability.</a:t>
            </a:r>
          </a:p>
          <a:p>
            <a:pPr algn="l">
              <a:lnSpc>
                <a:spcPts val="2564"/>
              </a:lnSpc>
            </a:pPr>
          </a:p>
          <a:p>
            <a:pPr algn="l">
              <a:lnSpc>
                <a:spcPts val="2564"/>
              </a:lnSpc>
            </a:pPr>
            <a:r>
              <a:rPr lang="en-US" b="true" sz="1899" i="true" spc="113">
                <a:solidFill>
                  <a:srgbClr val="000000"/>
                </a:solidFill>
                <a:latin typeface="Montserrat Bold Italics"/>
                <a:ea typeface="Montserrat Bold Italics"/>
                <a:cs typeface="Montserrat Bold Italics"/>
                <a:sym typeface="Montserrat Bold Italics"/>
              </a:rPr>
              <a:t>1. Sales Overview:</a:t>
            </a:r>
          </a:p>
          <a:p>
            <a:pPr algn="l">
              <a:lnSpc>
                <a:spcPts val="2564"/>
              </a:lnSpc>
            </a:pPr>
            <a:r>
              <a:rPr lang="en-US" b="true" sz="1899" i="true" spc="113">
                <a:solidFill>
                  <a:srgbClr val="000000"/>
                </a:solidFill>
                <a:latin typeface="Montserrat Bold Italics"/>
                <a:ea typeface="Montserrat Bold Italics"/>
                <a:cs typeface="Montserrat Bold Italics"/>
                <a:sym typeface="Montserrat Bold Italics"/>
              </a:rPr>
              <a:t>In 2022, Vrinda Store achieved a total sales revenue of $X, reflecting a Y% increase compared to 2021. The store's performance was supported by several new product launches, effective marketing campaigns, and a growing customer base.</a:t>
            </a:r>
          </a:p>
          <a:p>
            <a:pPr algn="l" marL="0" indent="0" lvl="0">
              <a:lnSpc>
                <a:spcPts val="1350"/>
              </a:lnSpc>
              <a:spcBef>
                <a:spcPct val="0"/>
              </a:spcBef>
            </a:pP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grpSp>
        <p:nvGrpSpPr>
          <p:cNvPr name="Group 3" id="3"/>
          <p:cNvGrpSpPr/>
          <p:nvPr/>
        </p:nvGrpSpPr>
        <p:grpSpPr>
          <a:xfrm rot="0">
            <a:off x="9699877" y="1363788"/>
            <a:ext cx="7559423" cy="7559423"/>
            <a:chOff x="0" y="0"/>
            <a:chExt cx="12700000" cy="12700000"/>
          </a:xfrm>
        </p:grpSpPr>
        <p:sp>
          <p:nvSpPr>
            <p:cNvPr name="Freeform 4" id="4"/>
            <p:cNvSpPr/>
            <p:nvPr/>
          </p:nvSpPr>
          <p:spPr>
            <a:xfrm flipH="false" flipV="false" rot="0">
              <a:off x="-11430" y="857250"/>
              <a:ext cx="13009880" cy="11644630"/>
            </a:xfrm>
            <a:custGeom>
              <a:avLst/>
              <a:gdLst/>
              <a:ahLst/>
              <a:cxnLst/>
              <a:rect r="r" b="b" t="t" l="l"/>
              <a:pathLst>
                <a:path h="11644630" w="13009880">
                  <a:moveTo>
                    <a:pt x="10152380" y="938530"/>
                  </a:moveTo>
                  <a:cubicBezTo>
                    <a:pt x="8962390" y="189230"/>
                    <a:pt x="8643620" y="154940"/>
                    <a:pt x="7245350" y="0"/>
                  </a:cubicBezTo>
                  <a:cubicBezTo>
                    <a:pt x="4039870" y="38100"/>
                    <a:pt x="1441450" y="1889760"/>
                    <a:pt x="435610" y="4933950"/>
                  </a:cubicBezTo>
                  <a:cubicBezTo>
                    <a:pt x="91440" y="5975350"/>
                    <a:pt x="0" y="7139940"/>
                    <a:pt x="403860" y="8159750"/>
                  </a:cubicBezTo>
                  <a:cubicBezTo>
                    <a:pt x="934720" y="9499600"/>
                    <a:pt x="2254250" y="10407650"/>
                    <a:pt x="3648710" y="10773410"/>
                  </a:cubicBezTo>
                  <a:cubicBezTo>
                    <a:pt x="5043170" y="11140440"/>
                    <a:pt x="6578600" y="11644630"/>
                    <a:pt x="8008620" y="11470640"/>
                  </a:cubicBezTo>
                  <a:cubicBezTo>
                    <a:pt x="9123680" y="11334750"/>
                    <a:pt x="10237470" y="10519410"/>
                    <a:pt x="11071860" y="9767570"/>
                  </a:cubicBezTo>
                  <a:cubicBezTo>
                    <a:pt x="11625580" y="9268460"/>
                    <a:pt x="11971020" y="8576310"/>
                    <a:pt x="12202160" y="7867650"/>
                  </a:cubicBezTo>
                  <a:cubicBezTo>
                    <a:pt x="13009880" y="5401310"/>
                    <a:pt x="12348210" y="2322830"/>
                    <a:pt x="10152380" y="938530"/>
                  </a:cubicBezTo>
                  <a:close/>
                </a:path>
              </a:pathLst>
            </a:custGeom>
            <a:blipFill>
              <a:blip r:embed="rId3"/>
              <a:stretch>
                <a:fillRect l="0" t="-30803" r="0" b="-30803"/>
              </a:stretch>
            </a:blipFill>
          </p:spPr>
        </p:sp>
      </p:grpSp>
      <p:sp>
        <p:nvSpPr>
          <p:cNvPr name="Freeform 5" id="5"/>
          <p:cNvSpPr/>
          <p:nvPr/>
        </p:nvSpPr>
        <p:spPr>
          <a:xfrm flipH="false" flipV="false" rot="0">
            <a:off x="9414370" y="6358146"/>
            <a:ext cx="2369188" cy="2565066"/>
          </a:xfrm>
          <a:custGeom>
            <a:avLst/>
            <a:gdLst/>
            <a:ahLst/>
            <a:cxnLst/>
            <a:rect r="r" b="b" t="t" l="l"/>
            <a:pathLst>
              <a:path h="2565066" w="2369188">
                <a:moveTo>
                  <a:pt x="0" y="0"/>
                </a:moveTo>
                <a:lnTo>
                  <a:pt x="2369188" y="0"/>
                </a:lnTo>
                <a:lnTo>
                  <a:pt x="2369188" y="2565066"/>
                </a:lnTo>
                <a:lnTo>
                  <a:pt x="0" y="256506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6" id="6"/>
          <p:cNvSpPr txBox="true"/>
          <p:nvPr/>
        </p:nvSpPr>
        <p:spPr>
          <a:xfrm rot="0">
            <a:off x="1631007" y="1839260"/>
            <a:ext cx="6611408" cy="2301240"/>
          </a:xfrm>
          <a:prstGeom prst="rect">
            <a:avLst/>
          </a:prstGeom>
        </p:spPr>
        <p:txBody>
          <a:bodyPr anchor="t" rtlCol="false" tIns="0" lIns="0" bIns="0" rIns="0">
            <a:spAutoFit/>
          </a:bodyPr>
          <a:lstStyle/>
          <a:p>
            <a:pPr algn="l">
              <a:lnSpc>
                <a:spcPts val="8880"/>
              </a:lnSpc>
            </a:pPr>
            <a:r>
              <a:rPr lang="en-US" sz="8000" b="true">
                <a:solidFill>
                  <a:srgbClr val="FFFFFF"/>
                </a:solidFill>
                <a:latin typeface="Helveticish Bold"/>
                <a:ea typeface="Helveticish Bold"/>
                <a:cs typeface="Helveticish Bold"/>
                <a:sym typeface="Helveticish Bold"/>
              </a:rPr>
              <a:t>About business</a:t>
            </a:r>
          </a:p>
        </p:txBody>
      </p:sp>
      <p:sp>
        <p:nvSpPr>
          <p:cNvPr name="TextBox 7" id="7"/>
          <p:cNvSpPr txBox="true"/>
          <p:nvPr/>
        </p:nvSpPr>
        <p:spPr>
          <a:xfrm rot="0">
            <a:off x="1631007" y="4597734"/>
            <a:ext cx="6923487" cy="4101662"/>
          </a:xfrm>
          <a:prstGeom prst="rect">
            <a:avLst/>
          </a:prstGeom>
        </p:spPr>
        <p:txBody>
          <a:bodyPr anchor="t" rtlCol="false" tIns="0" lIns="0" bIns="0" rIns="0">
            <a:spAutoFit/>
          </a:bodyPr>
          <a:lstStyle/>
          <a:p>
            <a:pPr algn="l" marL="0" indent="0" lvl="0">
              <a:lnSpc>
                <a:spcPts val="3631"/>
              </a:lnSpc>
              <a:spcBef>
                <a:spcPct val="0"/>
              </a:spcBef>
            </a:pPr>
            <a:r>
              <a:rPr lang="en-US" b="true" sz="2689" spc="161">
                <a:solidFill>
                  <a:srgbClr val="000000"/>
                </a:solidFill>
                <a:latin typeface="Montserrat Bold"/>
                <a:ea typeface="Montserrat Bold"/>
                <a:cs typeface="Montserrat Bold"/>
                <a:sym typeface="Montserrat Bold"/>
              </a:rPr>
              <a:t>Vrinda Shop offers a diverse range of unisex clothing suitable for all ages. The collection is available on various platforms, including Nykaa, Ajio, Nalli, Myntra, and more. Whether you're looking for trendy outfits or comfortable basics, Vrinda Shop has something for everyone.</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TextBox 3" id="3"/>
          <p:cNvSpPr txBox="true"/>
          <p:nvPr/>
        </p:nvSpPr>
        <p:spPr>
          <a:xfrm rot="0">
            <a:off x="1734916" y="3322103"/>
            <a:ext cx="8626454" cy="3471344"/>
          </a:xfrm>
          <a:prstGeom prst="rect">
            <a:avLst/>
          </a:prstGeom>
        </p:spPr>
        <p:txBody>
          <a:bodyPr anchor="t" rtlCol="false" tIns="0" lIns="0" bIns="0" rIns="0">
            <a:spAutoFit/>
          </a:bodyPr>
          <a:lstStyle/>
          <a:p>
            <a:pPr algn="l">
              <a:lnSpc>
                <a:spcPts val="13362"/>
              </a:lnSpc>
            </a:pPr>
            <a:r>
              <a:rPr lang="en-US" sz="12037" b="true">
                <a:solidFill>
                  <a:srgbClr val="FFFFFF"/>
                </a:solidFill>
                <a:latin typeface="Helveticish Bold"/>
                <a:ea typeface="Helveticish Bold"/>
                <a:cs typeface="Helveticish Bold"/>
                <a:sym typeface="Helveticish Bold"/>
              </a:rPr>
              <a:t>Business update</a:t>
            </a:r>
          </a:p>
        </p:txBody>
      </p:sp>
      <p:sp>
        <p:nvSpPr>
          <p:cNvPr name="Freeform 4" id="4"/>
          <p:cNvSpPr/>
          <p:nvPr/>
        </p:nvSpPr>
        <p:spPr>
          <a:xfrm flipH="false" flipV="false" rot="0">
            <a:off x="10361369" y="1810742"/>
            <a:ext cx="6507967" cy="6665516"/>
          </a:xfrm>
          <a:custGeom>
            <a:avLst/>
            <a:gdLst/>
            <a:ahLst/>
            <a:cxnLst/>
            <a:rect r="r" b="b" t="t" l="l"/>
            <a:pathLst>
              <a:path h="6665516" w="6507967">
                <a:moveTo>
                  <a:pt x="0" y="0"/>
                </a:moveTo>
                <a:lnTo>
                  <a:pt x="6507967" y="0"/>
                </a:lnTo>
                <a:lnTo>
                  <a:pt x="6507967" y="6665516"/>
                </a:lnTo>
                <a:lnTo>
                  <a:pt x="0" y="666551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9144000" y="147549"/>
            <a:ext cx="8491081" cy="4340166"/>
          </a:xfrm>
          <a:custGeom>
            <a:avLst/>
            <a:gdLst/>
            <a:ahLst/>
            <a:cxnLst/>
            <a:rect r="r" b="b" t="t" l="l"/>
            <a:pathLst>
              <a:path h="4340166" w="8491081">
                <a:moveTo>
                  <a:pt x="0" y="0"/>
                </a:moveTo>
                <a:lnTo>
                  <a:pt x="8491081" y="0"/>
                </a:lnTo>
                <a:lnTo>
                  <a:pt x="8491081" y="4340167"/>
                </a:lnTo>
                <a:lnTo>
                  <a:pt x="0" y="4340167"/>
                </a:lnTo>
                <a:lnTo>
                  <a:pt x="0" y="0"/>
                </a:lnTo>
                <a:close/>
              </a:path>
            </a:pathLst>
          </a:custGeom>
          <a:blipFill>
            <a:blip r:embed="rId3"/>
            <a:stretch>
              <a:fillRect l="0" t="0" r="0" b="0"/>
            </a:stretch>
          </a:blipFill>
        </p:spPr>
      </p:sp>
      <p:sp>
        <p:nvSpPr>
          <p:cNvPr name="Freeform 4" id="4"/>
          <p:cNvSpPr/>
          <p:nvPr/>
        </p:nvSpPr>
        <p:spPr>
          <a:xfrm flipH="false" flipV="false" rot="0">
            <a:off x="9144000" y="4662433"/>
            <a:ext cx="8533185" cy="5384033"/>
          </a:xfrm>
          <a:custGeom>
            <a:avLst/>
            <a:gdLst/>
            <a:ahLst/>
            <a:cxnLst/>
            <a:rect r="r" b="b" t="t" l="l"/>
            <a:pathLst>
              <a:path h="5384033" w="8533185">
                <a:moveTo>
                  <a:pt x="0" y="0"/>
                </a:moveTo>
                <a:lnTo>
                  <a:pt x="8533185" y="0"/>
                </a:lnTo>
                <a:lnTo>
                  <a:pt x="8533185" y="5384034"/>
                </a:lnTo>
                <a:lnTo>
                  <a:pt x="0" y="5384034"/>
                </a:lnTo>
                <a:lnTo>
                  <a:pt x="0" y="0"/>
                </a:lnTo>
                <a:close/>
              </a:path>
            </a:pathLst>
          </a:custGeom>
          <a:blipFill>
            <a:blip r:embed="rId4"/>
            <a:stretch>
              <a:fillRect l="0" t="0" r="-10969" b="-169"/>
            </a:stretch>
          </a:blipFill>
        </p:spPr>
      </p:sp>
      <p:sp>
        <p:nvSpPr>
          <p:cNvPr name="TextBox 5" id="5"/>
          <p:cNvSpPr txBox="true"/>
          <p:nvPr/>
        </p:nvSpPr>
        <p:spPr>
          <a:xfrm rot="0">
            <a:off x="1412610" y="550719"/>
            <a:ext cx="6611408" cy="2301240"/>
          </a:xfrm>
          <a:prstGeom prst="rect">
            <a:avLst/>
          </a:prstGeom>
        </p:spPr>
        <p:txBody>
          <a:bodyPr anchor="t" rtlCol="false" tIns="0" lIns="0" bIns="0" rIns="0">
            <a:spAutoFit/>
          </a:bodyPr>
          <a:lstStyle/>
          <a:p>
            <a:pPr algn="l">
              <a:lnSpc>
                <a:spcPts val="8880"/>
              </a:lnSpc>
            </a:pPr>
            <a:r>
              <a:rPr lang="en-US" sz="8000" b="true">
                <a:solidFill>
                  <a:srgbClr val="000000"/>
                </a:solidFill>
                <a:latin typeface="Helveticish Bold"/>
                <a:ea typeface="Helveticish Bold"/>
                <a:cs typeface="Helveticish Bold"/>
                <a:sym typeface="Helveticish Bold"/>
              </a:rPr>
              <a:t>Business update</a:t>
            </a:r>
          </a:p>
        </p:txBody>
      </p:sp>
      <p:sp>
        <p:nvSpPr>
          <p:cNvPr name="TextBox 6" id="6"/>
          <p:cNvSpPr txBox="true"/>
          <p:nvPr/>
        </p:nvSpPr>
        <p:spPr>
          <a:xfrm rot="0">
            <a:off x="1412610" y="3041782"/>
            <a:ext cx="6611408" cy="7004685"/>
          </a:xfrm>
          <a:prstGeom prst="rect">
            <a:avLst/>
          </a:prstGeom>
        </p:spPr>
        <p:txBody>
          <a:bodyPr anchor="t" rtlCol="false" tIns="0" lIns="0" bIns="0" rIns="0">
            <a:spAutoFit/>
          </a:bodyPr>
          <a:lstStyle/>
          <a:p>
            <a:pPr algn="l">
              <a:lnSpc>
                <a:spcPts val="2430"/>
              </a:lnSpc>
            </a:pPr>
            <a:r>
              <a:rPr lang="en-US" sz="1800" spc="107" b="true">
                <a:solidFill>
                  <a:srgbClr val="FFFFFF"/>
                </a:solidFill>
                <a:latin typeface="Montserrat Bold"/>
                <a:ea typeface="Montserrat Bold"/>
                <a:cs typeface="Montserrat Bold"/>
                <a:sym typeface="Montserrat Bold"/>
              </a:rPr>
              <a:t>In 2022, Vrinda Stores experienced notable trends in both orders and sales. The overall sales figures reflected a strong performance, driven by increased customer engagement and effective marketing strategies.</a:t>
            </a:r>
          </a:p>
          <a:p>
            <a:pPr algn="l">
              <a:lnSpc>
                <a:spcPts val="2430"/>
              </a:lnSpc>
            </a:pPr>
            <a:r>
              <a:rPr lang="en-US" sz="1800" spc="107" b="true">
                <a:solidFill>
                  <a:srgbClr val="FFFFFF"/>
                </a:solidFill>
                <a:latin typeface="Montserrat Bold"/>
                <a:ea typeface="Montserrat Bold"/>
                <a:cs typeface="Montserrat Bold"/>
                <a:sym typeface="Montserrat Bold"/>
              </a:rPr>
              <a:t>The total number of orders placed showed a significant increase compared to the previous year, indicating a growing customer base and improved product offerings. This surge in orders can be attributed to several factors, including seasonal promotions, new product launches, and enhanced online shopping experiences.</a:t>
            </a:r>
          </a:p>
          <a:p>
            <a:pPr algn="l">
              <a:lnSpc>
                <a:spcPts val="2430"/>
              </a:lnSpc>
            </a:pPr>
            <a:r>
              <a:rPr lang="en-US" sz="1800" spc="107" b="true">
                <a:solidFill>
                  <a:srgbClr val="FFFFFF"/>
                </a:solidFill>
                <a:latin typeface="Montserrat Bold"/>
                <a:ea typeface="Montserrat Bold"/>
                <a:cs typeface="Montserrat Bold"/>
                <a:sym typeface="Montserrat Bold"/>
              </a:rPr>
              <a:t>Sales revenue also saw a positive trend, with specific categories performing exceptionally well. Popular items contributed to higher average order values, while repeat purchases highlighted customer satisfaction and brand loyalty.</a:t>
            </a:r>
          </a:p>
          <a:p>
            <a:pPr algn="l">
              <a:lnSpc>
                <a:spcPts val="2430"/>
              </a:lnSpc>
            </a:pPr>
            <a:r>
              <a:rPr lang="en-US" sz="1800" spc="107" b="true">
                <a:solidFill>
                  <a:srgbClr val="FFFFFF"/>
                </a:solidFill>
                <a:latin typeface="Montserrat Bold"/>
                <a:ea typeface="Montserrat Bold"/>
                <a:cs typeface="Montserrat Bold"/>
                <a:sym typeface="Montserrat Bold"/>
              </a:rPr>
              <a:t>In summary, Vrinda Stores in 2022 exhibited robust growth in both orders and sales, showcasing the effectiveness of their business strategies and the appeal of their product range.</a:t>
            </a:r>
          </a:p>
          <a:p>
            <a:pPr algn="l" marL="0" indent="0" lvl="0">
              <a:lnSpc>
                <a:spcPts val="2430"/>
              </a:lnSpc>
              <a:spcBef>
                <a:spcPct val="0"/>
              </a:spcBef>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5761905" y="495505"/>
            <a:ext cx="7636741" cy="3878063"/>
          </a:xfrm>
          <a:custGeom>
            <a:avLst/>
            <a:gdLst/>
            <a:ahLst/>
            <a:cxnLst/>
            <a:rect r="r" b="b" t="t" l="l"/>
            <a:pathLst>
              <a:path h="3878063" w="7636741">
                <a:moveTo>
                  <a:pt x="0" y="0"/>
                </a:moveTo>
                <a:lnTo>
                  <a:pt x="7636741" y="0"/>
                </a:lnTo>
                <a:lnTo>
                  <a:pt x="7636741" y="3878063"/>
                </a:lnTo>
                <a:lnTo>
                  <a:pt x="0" y="3878063"/>
                </a:lnTo>
                <a:lnTo>
                  <a:pt x="0" y="0"/>
                </a:lnTo>
                <a:close/>
              </a:path>
            </a:pathLst>
          </a:custGeom>
          <a:blipFill>
            <a:blip r:embed="rId3"/>
            <a:stretch>
              <a:fillRect l="0" t="-1239" r="0" b="-1239"/>
            </a:stretch>
          </a:blipFill>
          <a:ln cap="sq">
            <a:noFill/>
            <a:prstDash val="solid"/>
            <a:miter/>
          </a:ln>
        </p:spPr>
      </p:sp>
      <p:sp>
        <p:nvSpPr>
          <p:cNvPr name="Freeform 4" id="4"/>
          <p:cNvSpPr/>
          <p:nvPr/>
        </p:nvSpPr>
        <p:spPr>
          <a:xfrm flipH="false" flipV="false" rot="0">
            <a:off x="5761905" y="4566747"/>
            <a:ext cx="6231915" cy="4417811"/>
          </a:xfrm>
          <a:custGeom>
            <a:avLst/>
            <a:gdLst/>
            <a:ahLst/>
            <a:cxnLst/>
            <a:rect r="r" b="b" t="t" l="l"/>
            <a:pathLst>
              <a:path h="4417811" w="6231915">
                <a:moveTo>
                  <a:pt x="0" y="0"/>
                </a:moveTo>
                <a:lnTo>
                  <a:pt x="6231915" y="0"/>
                </a:lnTo>
                <a:lnTo>
                  <a:pt x="6231915" y="4417812"/>
                </a:lnTo>
                <a:lnTo>
                  <a:pt x="0" y="4417812"/>
                </a:lnTo>
                <a:lnTo>
                  <a:pt x="0" y="0"/>
                </a:lnTo>
                <a:close/>
              </a:path>
            </a:pathLst>
          </a:custGeom>
          <a:blipFill>
            <a:blip r:embed="rId4"/>
            <a:stretch>
              <a:fillRect l="-3624" t="0" r="-3624" b="0"/>
            </a:stretch>
          </a:blipFill>
        </p:spPr>
      </p:sp>
      <p:sp>
        <p:nvSpPr>
          <p:cNvPr name="Freeform 5" id="5"/>
          <p:cNvSpPr/>
          <p:nvPr/>
        </p:nvSpPr>
        <p:spPr>
          <a:xfrm flipH="false" flipV="false" rot="0">
            <a:off x="12163504" y="4566747"/>
            <a:ext cx="5678544" cy="3731903"/>
          </a:xfrm>
          <a:custGeom>
            <a:avLst/>
            <a:gdLst/>
            <a:ahLst/>
            <a:cxnLst/>
            <a:rect r="r" b="b" t="t" l="l"/>
            <a:pathLst>
              <a:path h="3731903" w="5678544">
                <a:moveTo>
                  <a:pt x="0" y="0"/>
                </a:moveTo>
                <a:lnTo>
                  <a:pt x="5678544" y="0"/>
                </a:lnTo>
                <a:lnTo>
                  <a:pt x="5678544" y="3731903"/>
                </a:lnTo>
                <a:lnTo>
                  <a:pt x="0" y="3731903"/>
                </a:lnTo>
                <a:lnTo>
                  <a:pt x="0" y="0"/>
                </a:lnTo>
                <a:close/>
              </a:path>
            </a:pathLst>
          </a:custGeom>
          <a:blipFill>
            <a:blip r:embed="rId5"/>
            <a:stretch>
              <a:fillRect l="0" t="0" r="0" b="0"/>
            </a:stretch>
          </a:blipFill>
        </p:spPr>
      </p:sp>
      <p:sp>
        <p:nvSpPr>
          <p:cNvPr name="TextBox 6" id="6"/>
          <p:cNvSpPr txBox="true"/>
          <p:nvPr/>
        </p:nvSpPr>
        <p:spPr>
          <a:xfrm rot="0">
            <a:off x="224224" y="191138"/>
            <a:ext cx="6611408" cy="1447802"/>
          </a:xfrm>
          <a:prstGeom prst="rect">
            <a:avLst/>
          </a:prstGeom>
        </p:spPr>
        <p:txBody>
          <a:bodyPr anchor="t" rtlCol="false" tIns="0" lIns="0" bIns="0" rIns="0">
            <a:spAutoFit/>
          </a:bodyPr>
          <a:lstStyle/>
          <a:p>
            <a:pPr algn="l">
              <a:lnSpc>
                <a:spcPts val="5550"/>
              </a:lnSpc>
            </a:pPr>
            <a:r>
              <a:rPr lang="en-US" sz="5000" b="true">
                <a:solidFill>
                  <a:srgbClr val="000000"/>
                </a:solidFill>
                <a:latin typeface="Helveticish Bold"/>
                <a:ea typeface="Helveticish Bold"/>
                <a:cs typeface="Helveticish Bold"/>
                <a:sym typeface="Helveticish Bold"/>
              </a:rPr>
              <a:t>Company performance</a:t>
            </a:r>
          </a:p>
        </p:txBody>
      </p:sp>
      <p:sp>
        <p:nvSpPr>
          <p:cNvPr name="TextBox 7" id="7"/>
          <p:cNvSpPr txBox="true"/>
          <p:nvPr/>
        </p:nvSpPr>
        <p:spPr>
          <a:xfrm rot="0">
            <a:off x="224224" y="1610366"/>
            <a:ext cx="5537681" cy="5497830"/>
          </a:xfrm>
          <a:prstGeom prst="rect">
            <a:avLst/>
          </a:prstGeom>
        </p:spPr>
        <p:txBody>
          <a:bodyPr anchor="t" rtlCol="false" tIns="0" lIns="0" bIns="0" rIns="0">
            <a:spAutoFit/>
          </a:bodyPr>
          <a:lstStyle/>
          <a:p>
            <a:pPr algn="l" marL="0" indent="0" lvl="0">
              <a:lnSpc>
                <a:spcPts val="2564"/>
              </a:lnSpc>
              <a:spcBef>
                <a:spcPct val="0"/>
              </a:spcBef>
            </a:pPr>
            <a:r>
              <a:rPr lang="en-US" b="true" sz="1899" spc="113">
                <a:solidFill>
                  <a:srgbClr val="FFFFFF"/>
                </a:solidFill>
                <a:latin typeface="Montserrat Bold"/>
                <a:ea typeface="Montserrat Bold"/>
                <a:cs typeface="Montserrat Bold"/>
                <a:sym typeface="Montserrat Bold"/>
              </a:rPr>
              <a:t>In the analysis of sales channels, we can observe the differences in performance between male and female shoppers. This comparison highlights how each gender interacts with various sales platforms, such as online stores, brick-and-mortar shops, or direct sales.</a:t>
            </a:r>
          </a:p>
          <a:p>
            <a:pPr algn="l" marL="0" indent="0" lvl="0">
              <a:lnSpc>
                <a:spcPts val="2564"/>
              </a:lnSpc>
              <a:spcBef>
                <a:spcPct val="0"/>
              </a:spcBef>
            </a:pPr>
          </a:p>
          <a:p>
            <a:pPr algn="l" marL="0" indent="0" lvl="0">
              <a:lnSpc>
                <a:spcPts val="2564"/>
              </a:lnSpc>
              <a:spcBef>
                <a:spcPct val="0"/>
              </a:spcBef>
            </a:pPr>
            <a:r>
              <a:rPr lang="en-US" b="true" sz="1899" spc="113">
                <a:solidFill>
                  <a:srgbClr val="FFFFFF"/>
                </a:solidFill>
                <a:latin typeface="Montserrat Bold"/>
                <a:ea typeface="Montserrat Bold"/>
                <a:cs typeface="Montserrat Bold"/>
                <a:sym typeface="Montserrat Bold"/>
              </a:rPr>
              <a:t>Additionally, we can examine the status of orders, which provides insight into customer satisfaction and efficiency within the sales process. Understanding these dynamics is crucial for tailoring marketing strategies and enhancing the overall shopping experience at Vrinda Shops.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grpSp>
        <p:nvGrpSpPr>
          <p:cNvPr name="Group 3" id="3"/>
          <p:cNvGrpSpPr/>
          <p:nvPr/>
        </p:nvGrpSpPr>
        <p:grpSpPr>
          <a:xfrm rot="0">
            <a:off x="2509405" y="5291739"/>
            <a:ext cx="13269191" cy="3328555"/>
            <a:chOff x="0" y="0"/>
            <a:chExt cx="3494766" cy="876656"/>
          </a:xfrm>
        </p:grpSpPr>
        <p:sp>
          <p:nvSpPr>
            <p:cNvPr name="Freeform 4" id="4"/>
            <p:cNvSpPr/>
            <p:nvPr/>
          </p:nvSpPr>
          <p:spPr>
            <a:xfrm flipH="false" flipV="false" rot="0">
              <a:off x="0" y="0"/>
              <a:ext cx="3494767" cy="876656"/>
            </a:xfrm>
            <a:custGeom>
              <a:avLst/>
              <a:gdLst/>
              <a:ahLst/>
              <a:cxnLst/>
              <a:rect r="r" b="b" t="t" l="l"/>
              <a:pathLst>
                <a:path h="876656" w="3494767">
                  <a:moveTo>
                    <a:pt x="29756" y="0"/>
                  </a:moveTo>
                  <a:lnTo>
                    <a:pt x="3465011" y="0"/>
                  </a:lnTo>
                  <a:cubicBezTo>
                    <a:pt x="3481444" y="0"/>
                    <a:pt x="3494767" y="13322"/>
                    <a:pt x="3494767" y="29756"/>
                  </a:cubicBezTo>
                  <a:lnTo>
                    <a:pt x="3494767" y="846900"/>
                  </a:lnTo>
                  <a:cubicBezTo>
                    <a:pt x="3494767" y="863334"/>
                    <a:pt x="3481444" y="876656"/>
                    <a:pt x="3465011" y="876656"/>
                  </a:cubicBezTo>
                  <a:lnTo>
                    <a:pt x="29756" y="876656"/>
                  </a:lnTo>
                  <a:cubicBezTo>
                    <a:pt x="13322" y="876656"/>
                    <a:pt x="0" y="863334"/>
                    <a:pt x="0" y="846900"/>
                  </a:cubicBezTo>
                  <a:lnTo>
                    <a:pt x="0" y="29756"/>
                  </a:lnTo>
                  <a:cubicBezTo>
                    <a:pt x="0" y="13322"/>
                    <a:pt x="13322" y="0"/>
                    <a:pt x="29756" y="0"/>
                  </a:cubicBezTo>
                  <a:close/>
                </a:path>
              </a:pathLst>
            </a:custGeom>
            <a:solidFill>
              <a:srgbClr val="266A79"/>
            </a:solidFill>
            <a:ln w="19050" cap="rnd">
              <a:solidFill>
                <a:srgbClr val="FFFFFF"/>
              </a:solidFill>
              <a:prstDash val="solid"/>
              <a:round/>
            </a:ln>
          </p:spPr>
        </p:sp>
        <p:sp>
          <p:nvSpPr>
            <p:cNvPr name="TextBox 5" id="5"/>
            <p:cNvSpPr txBox="true"/>
            <p:nvPr/>
          </p:nvSpPr>
          <p:spPr>
            <a:xfrm>
              <a:off x="0" y="-38100"/>
              <a:ext cx="3494766" cy="914756"/>
            </a:xfrm>
            <a:prstGeom prst="rect">
              <a:avLst/>
            </a:prstGeom>
          </p:spPr>
          <p:txBody>
            <a:bodyPr anchor="ctr" rtlCol="false" tIns="50800" lIns="50800" bIns="50800" rIns="50800"/>
            <a:lstStyle/>
            <a:p>
              <a:pPr algn="ctr">
                <a:lnSpc>
                  <a:spcPts val="2659"/>
                </a:lnSpc>
                <a:spcBef>
                  <a:spcPct val="0"/>
                </a:spcBef>
              </a:pPr>
            </a:p>
          </p:txBody>
        </p:sp>
      </p:grpSp>
      <p:sp>
        <p:nvSpPr>
          <p:cNvPr name="TextBox 6" id="6"/>
          <p:cNvSpPr txBox="true"/>
          <p:nvPr/>
        </p:nvSpPr>
        <p:spPr>
          <a:xfrm rot="0">
            <a:off x="3746848" y="892958"/>
            <a:ext cx="10794305" cy="3214402"/>
          </a:xfrm>
          <a:prstGeom prst="rect">
            <a:avLst/>
          </a:prstGeom>
        </p:spPr>
        <p:txBody>
          <a:bodyPr anchor="t" rtlCol="false" tIns="0" lIns="0" bIns="0" rIns="0">
            <a:spAutoFit/>
          </a:bodyPr>
          <a:lstStyle/>
          <a:p>
            <a:pPr algn="ctr" marL="0" indent="0" lvl="0">
              <a:lnSpc>
                <a:spcPts val="2309"/>
              </a:lnSpc>
            </a:pPr>
            <a:r>
              <a:rPr lang="en-US" b="true" sz="2080">
                <a:solidFill>
                  <a:srgbClr val="000000"/>
                </a:solidFill>
                <a:latin typeface="Helveticish Bold"/>
                <a:ea typeface="Helveticish Bold"/>
                <a:cs typeface="Helveticish Bold"/>
                <a:sym typeface="Helveticish Bold"/>
              </a:rPr>
              <a:t>Based on the provided insights, we can summarize the key points:</a:t>
            </a:r>
          </a:p>
          <a:p>
            <a:pPr algn="ctr" marL="0" indent="0" lvl="0">
              <a:lnSpc>
                <a:spcPts val="2309"/>
              </a:lnSpc>
            </a:pPr>
          </a:p>
          <a:p>
            <a:pPr algn="ctr" marL="449181" indent="-224591" lvl="1">
              <a:lnSpc>
                <a:spcPts val="2309"/>
              </a:lnSpc>
              <a:buAutoNum type="arabicPeriod" startAt="1"/>
            </a:pPr>
            <a:r>
              <a:rPr lang="en-US" b="true" sz="2080">
                <a:solidFill>
                  <a:srgbClr val="000000"/>
                </a:solidFill>
                <a:latin typeface="Helveticish Bold"/>
                <a:ea typeface="Helveticish Bold"/>
                <a:cs typeface="Helveticish Bold"/>
                <a:sym typeface="Helveticish Bold"/>
              </a:rPr>
              <a:t>Women are more likely to make purchases compared to men, with approximately 60% of buying activity attributed to them.</a:t>
            </a:r>
          </a:p>
          <a:p>
            <a:pPr algn="ctr" marL="449181" indent="-224591" lvl="1">
              <a:lnSpc>
                <a:spcPts val="2309"/>
              </a:lnSpc>
              <a:buAutoNum type="arabicPeriod" startAt="1"/>
            </a:pPr>
            <a:r>
              <a:rPr lang="en-US" b="true" sz="2080">
                <a:solidFill>
                  <a:srgbClr val="000000"/>
                </a:solidFill>
                <a:latin typeface="Helveticish Bold"/>
                <a:ea typeface="Helveticish Bold"/>
                <a:cs typeface="Helveticish Bold"/>
                <a:sym typeface="Helveticish Bold"/>
              </a:rPr>
              <a:t>The top three states contributing to sales, particularly for essential items like bread and butter, are Maharashtra, Uttar Pradesh, and Karnataka.</a:t>
            </a:r>
          </a:p>
          <a:p>
            <a:pPr algn="ctr" marL="449181" indent="-224591" lvl="1">
              <a:lnSpc>
                <a:spcPts val="2309"/>
              </a:lnSpc>
              <a:buAutoNum type="arabicPeriod" startAt="1"/>
            </a:pPr>
            <a:r>
              <a:rPr lang="en-US" b="true" sz="2080">
                <a:solidFill>
                  <a:srgbClr val="000000"/>
                </a:solidFill>
                <a:latin typeface="Helveticish Bold"/>
                <a:ea typeface="Helveticish Bold"/>
                <a:cs typeface="Helveticish Bold"/>
                <a:sym typeface="Helveticish Bold"/>
              </a:rPr>
              <a:t>The adult age group of 30-40 years is the largest demographic contributing to these purchases, accounting for around 50%.</a:t>
            </a:r>
          </a:p>
          <a:p>
            <a:pPr algn="ctr" marL="449181" indent="-224591" lvl="1">
              <a:lnSpc>
                <a:spcPts val="2309"/>
              </a:lnSpc>
              <a:buAutoNum type="arabicPeriod" startAt="1"/>
            </a:pPr>
            <a:r>
              <a:rPr lang="en-US" b="true" sz="2080">
                <a:solidFill>
                  <a:srgbClr val="000000"/>
                </a:solidFill>
                <a:latin typeface="Helveticish Bold"/>
                <a:ea typeface="Helveticish Bold"/>
                <a:cs typeface="Helveticish Bold"/>
                <a:sym typeface="Helveticish Bold"/>
              </a:rPr>
              <a:t>The leading online platforms for these transactions are Amazon, Myntra, and Flipkart. </a:t>
            </a:r>
          </a:p>
          <a:p>
            <a:pPr algn="ctr">
              <a:lnSpc>
                <a:spcPts val="2309"/>
              </a:lnSpc>
            </a:pPr>
            <a:r>
              <a:rPr lang="en-US" b="true" sz="2080">
                <a:solidFill>
                  <a:srgbClr val="000000"/>
                </a:solidFill>
                <a:latin typeface="Helveticish Bold"/>
                <a:ea typeface="Helveticish Bold"/>
                <a:cs typeface="Helveticish Bold"/>
                <a:sym typeface="Helveticish Bold"/>
              </a:rPr>
              <a:t>If you have any specific questions or need further details, feel free to ask!</a:t>
            </a:r>
          </a:p>
        </p:txBody>
      </p:sp>
      <p:sp>
        <p:nvSpPr>
          <p:cNvPr name="TextBox 7" id="7"/>
          <p:cNvSpPr txBox="true"/>
          <p:nvPr/>
        </p:nvSpPr>
        <p:spPr>
          <a:xfrm rot="0">
            <a:off x="2641430" y="5626344"/>
            <a:ext cx="12895953" cy="2587033"/>
          </a:xfrm>
          <a:prstGeom prst="rect">
            <a:avLst/>
          </a:prstGeom>
        </p:spPr>
        <p:txBody>
          <a:bodyPr anchor="t" rtlCol="false" tIns="0" lIns="0" bIns="0" rIns="0">
            <a:spAutoFit/>
          </a:bodyPr>
          <a:lstStyle/>
          <a:p>
            <a:pPr algn="ctr" marL="0" indent="0" lvl="0">
              <a:lnSpc>
                <a:spcPts val="2966"/>
              </a:lnSpc>
              <a:spcBef>
                <a:spcPct val="0"/>
              </a:spcBef>
            </a:pPr>
            <a:r>
              <a:rPr lang="en-US" b="true" sz="2197" spc="131">
                <a:solidFill>
                  <a:srgbClr val="FFFFFF"/>
                </a:solidFill>
                <a:latin typeface="Montserrat Bold"/>
                <a:ea typeface="Montserrat Bold"/>
                <a:cs typeface="Montserrat Bold"/>
                <a:sym typeface="Montserrat Bold"/>
              </a:rPr>
              <a:t>To improve the sales of Vrinda Stores, it is essential to target women customers aged 30-49 years living in Maharashtra, Karnataka, and Uttar Pradesh. This can be effectively achieved by promoting advertisements, coupons, and special offers available on popular platforms such as Amazon, Flipkart, and Myntra. By focusing on this demographic and utilizing these online marketing strategies, Vrinda Stores can enhance visibility and attract more customers, ultimately boosting sales.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2727878" y="7014019"/>
            <a:ext cx="8026983" cy="1002786"/>
          </a:xfrm>
          <a:prstGeom prst="rect">
            <a:avLst/>
          </a:prstGeom>
        </p:spPr>
        <p:txBody>
          <a:bodyPr anchor="t" rtlCol="false" tIns="0" lIns="0" bIns="0" rIns="0">
            <a:spAutoFit/>
          </a:bodyPr>
          <a:lstStyle/>
          <a:p>
            <a:pPr algn="l">
              <a:lnSpc>
                <a:spcPts val="4053"/>
              </a:lnSpc>
            </a:pPr>
            <a:r>
              <a:rPr lang="en-US" sz="2895" b="true">
                <a:solidFill>
                  <a:srgbClr val="044250"/>
                </a:solidFill>
                <a:latin typeface="Montserrat Medium"/>
                <a:ea typeface="Montserrat Medium"/>
                <a:cs typeface="Montserrat Medium"/>
                <a:sym typeface="Montserrat Medium"/>
              </a:rPr>
              <a:t>www.linkedin.com/in/agradyut-sarkar-17a401251</a:t>
            </a:r>
          </a:p>
        </p:txBody>
      </p:sp>
      <p:sp>
        <p:nvSpPr>
          <p:cNvPr name="TextBox 3" id="3"/>
          <p:cNvSpPr txBox="true"/>
          <p:nvPr/>
        </p:nvSpPr>
        <p:spPr>
          <a:xfrm rot="0">
            <a:off x="2727878" y="6269319"/>
            <a:ext cx="8026983" cy="488436"/>
          </a:xfrm>
          <a:prstGeom prst="rect">
            <a:avLst/>
          </a:prstGeom>
        </p:spPr>
        <p:txBody>
          <a:bodyPr anchor="t" rtlCol="false" tIns="0" lIns="0" bIns="0" rIns="0">
            <a:spAutoFit/>
          </a:bodyPr>
          <a:lstStyle/>
          <a:p>
            <a:pPr algn="l">
              <a:lnSpc>
                <a:spcPts val="4053"/>
              </a:lnSpc>
            </a:pPr>
            <a:r>
              <a:rPr lang="en-US" sz="2895" b="true">
                <a:solidFill>
                  <a:srgbClr val="044250"/>
                </a:solidFill>
                <a:latin typeface="Montserrat Medium"/>
                <a:ea typeface="Montserrat Medium"/>
                <a:cs typeface="Montserrat Medium"/>
                <a:sym typeface="Montserrat Medium"/>
              </a:rPr>
              <a:t>sarkaragradyut2016@gmail.com</a:t>
            </a:r>
          </a:p>
        </p:txBody>
      </p:sp>
      <p:sp>
        <p:nvSpPr>
          <p:cNvPr name="TextBox 4" id="4"/>
          <p:cNvSpPr txBox="true"/>
          <p:nvPr/>
        </p:nvSpPr>
        <p:spPr>
          <a:xfrm rot="0">
            <a:off x="2727878" y="5626036"/>
            <a:ext cx="3248876" cy="488436"/>
          </a:xfrm>
          <a:prstGeom prst="rect">
            <a:avLst/>
          </a:prstGeom>
        </p:spPr>
        <p:txBody>
          <a:bodyPr anchor="t" rtlCol="false" tIns="0" lIns="0" bIns="0" rIns="0">
            <a:spAutoFit/>
          </a:bodyPr>
          <a:lstStyle/>
          <a:p>
            <a:pPr algn="l">
              <a:lnSpc>
                <a:spcPts val="4053"/>
              </a:lnSpc>
            </a:pPr>
            <a:r>
              <a:rPr lang="en-US" sz="2895" b="true">
                <a:solidFill>
                  <a:srgbClr val="044250"/>
                </a:solidFill>
                <a:latin typeface="Montserrat Medium"/>
                <a:ea typeface="Montserrat Medium"/>
                <a:cs typeface="Montserrat Medium"/>
                <a:sym typeface="Montserrat Medium"/>
              </a:rPr>
              <a:t>9433170243</a:t>
            </a:r>
          </a:p>
        </p:txBody>
      </p:sp>
      <p:sp>
        <p:nvSpPr>
          <p:cNvPr name="Freeform 5" id="5"/>
          <p:cNvSpPr/>
          <p:nvPr/>
        </p:nvSpPr>
        <p:spPr>
          <a:xfrm flipH="false" flipV="false" rot="0">
            <a:off x="1794344" y="6316944"/>
            <a:ext cx="527545" cy="527545"/>
          </a:xfrm>
          <a:custGeom>
            <a:avLst/>
            <a:gdLst/>
            <a:ahLst/>
            <a:cxnLst/>
            <a:rect r="r" b="b" t="t" l="l"/>
            <a:pathLst>
              <a:path h="527545" w="527545">
                <a:moveTo>
                  <a:pt x="0" y="0"/>
                </a:moveTo>
                <a:lnTo>
                  <a:pt x="527544" y="0"/>
                </a:lnTo>
                <a:lnTo>
                  <a:pt x="527544" y="527544"/>
                </a:lnTo>
                <a:lnTo>
                  <a:pt x="0" y="52754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794344" y="7018277"/>
            <a:ext cx="527308" cy="527545"/>
          </a:xfrm>
          <a:custGeom>
            <a:avLst/>
            <a:gdLst/>
            <a:ahLst/>
            <a:cxnLst/>
            <a:rect r="r" b="b" t="t" l="l"/>
            <a:pathLst>
              <a:path h="527545" w="527308">
                <a:moveTo>
                  <a:pt x="0" y="0"/>
                </a:moveTo>
                <a:lnTo>
                  <a:pt x="527308" y="0"/>
                </a:lnTo>
                <a:lnTo>
                  <a:pt x="527308" y="527545"/>
                </a:lnTo>
                <a:lnTo>
                  <a:pt x="0" y="52754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1794344" y="5652435"/>
            <a:ext cx="527545" cy="527545"/>
          </a:xfrm>
          <a:custGeom>
            <a:avLst/>
            <a:gdLst/>
            <a:ahLst/>
            <a:cxnLst/>
            <a:rect r="r" b="b" t="t" l="l"/>
            <a:pathLst>
              <a:path h="527545" w="527545">
                <a:moveTo>
                  <a:pt x="0" y="0"/>
                </a:moveTo>
                <a:lnTo>
                  <a:pt x="527544" y="0"/>
                </a:lnTo>
                <a:lnTo>
                  <a:pt x="527544" y="527545"/>
                </a:lnTo>
                <a:lnTo>
                  <a:pt x="0" y="52754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8" id="8"/>
          <p:cNvSpPr txBox="true"/>
          <p:nvPr/>
        </p:nvSpPr>
        <p:spPr>
          <a:xfrm rot="0">
            <a:off x="1794344" y="3951388"/>
            <a:ext cx="10048125" cy="1177290"/>
          </a:xfrm>
          <a:prstGeom prst="rect">
            <a:avLst/>
          </a:prstGeom>
        </p:spPr>
        <p:txBody>
          <a:bodyPr anchor="t" rtlCol="false" tIns="0" lIns="0" bIns="0" rIns="0">
            <a:spAutoFit/>
          </a:bodyPr>
          <a:lstStyle/>
          <a:p>
            <a:pPr algn="l">
              <a:lnSpc>
                <a:spcPts val="8880"/>
              </a:lnSpc>
            </a:pPr>
            <a:r>
              <a:rPr lang="en-US" sz="8000" b="true">
                <a:solidFill>
                  <a:srgbClr val="044250"/>
                </a:solidFill>
                <a:latin typeface="Helveticish Bold"/>
                <a:ea typeface="Helveticish Bold"/>
                <a:cs typeface="Helveticish Bold"/>
                <a:sym typeface="Helveticish Bold"/>
              </a:rPr>
              <a:t>Contact</a:t>
            </a:r>
          </a:p>
        </p:txBody>
      </p:sp>
      <p:sp>
        <p:nvSpPr>
          <p:cNvPr name="Freeform 9" id="9"/>
          <p:cNvSpPr/>
          <p:nvPr/>
        </p:nvSpPr>
        <p:spPr>
          <a:xfrm flipH="false" flipV="false" rot="0">
            <a:off x="-372258" y="-5775739"/>
            <a:ext cx="19003475" cy="8229600"/>
          </a:xfrm>
          <a:custGeom>
            <a:avLst/>
            <a:gdLst/>
            <a:ahLst/>
            <a:cxnLst/>
            <a:rect r="r" b="b" t="t" l="l"/>
            <a:pathLst>
              <a:path h="8229600" w="19003475">
                <a:moveTo>
                  <a:pt x="0" y="0"/>
                </a:moveTo>
                <a:lnTo>
                  <a:pt x="19003476" y="0"/>
                </a:lnTo>
                <a:lnTo>
                  <a:pt x="19003476" y="8229600"/>
                </a:lnTo>
                <a:lnTo>
                  <a:pt x="0" y="8229600"/>
                </a:lnTo>
                <a:lnTo>
                  <a:pt x="0" y="0"/>
                </a:lnTo>
                <a:close/>
              </a:path>
            </a:pathLst>
          </a:custGeom>
          <a:blipFill>
            <a:blip r:embed="rId8"/>
            <a:stretch>
              <a:fillRect l="0" t="-65458" r="0" b="-65458"/>
            </a:stretch>
          </a:blipFill>
        </p:spPr>
      </p:sp>
      <p:grpSp>
        <p:nvGrpSpPr>
          <p:cNvPr name="Group 10" id="10"/>
          <p:cNvGrpSpPr/>
          <p:nvPr/>
        </p:nvGrpSpPr>
        <p:grpSpPr>
          <a:xfrm rot="0">
            <a:off x="10179038" y="1603369"/>
            <a:ext cx="7080262" cy="7080262"/>
            <a:chOff x="0" y="0"/>
            <a:chExt cx="12700000" cy="12700000"/>
          </a:xfrm>
        </p:grpSpPr>
        <p:sp>
          <p:nvSpPr>
            <p:cNvPr name="Freeform 11" id="11"/>
            <p:cNvSpPr/>
            <p:nvPr/>
          </p:nvSpPr>
          <p:spPr>
            <a:xfrm flipH="false" flipV="false" rot="0">
              <a:off x="-11430" y="857250"/>
              <a:ext cx="13009880" cy="11644630"/>
            </a:xfrm>
            <a:custGeom>
              <a:avLst/>
              <a:gdLst/>
              <a:ahLst/>
              <a:cxnLst/>
              <a:rect r="r" b="b" t="t" l="l"/>
              <a:pathLst>
                <a:path h="11644630" w="13009880">
                  <a:moveTo>
                    <a:pt x="10152380" y="938530"/>
                  </a:moveTo>
                  <a:cubicBezTo>
                    <a:pt x="8962390" y="189230"/>
                    <a:pt x="8643620" y="154940"/>
                    <a:pt x="7245350" y="0"/>
                  </a:cubicBezTo>
                  <a:cubicBezTo>
                    <a:pt x="4039870" y="38100"/>
                    <a:pt x="1441450" y="1889760"/>
                    <a:pt x="435610" y="4933950"/>
                  </a:cubicBezTo>
                  <a:cubicBezTo>
                    <a:pt x="91440" y="5975350"/>
                    <a:pt x="0" y="7139940"/>
                    <a:pt x="403860" y="8159750"/>
                  </a:cubicBezTo>
                  <a:cubicBezTo>
                    <a:pt x="934720" y="9499600"/>
                    <a:pt x="2254250" y="10407650"/>
                    <a:pt x="3648710" y="10773410"/>
                  </a:cubicBezTo>
                  <a:cubicBezTo>
                    <a:pt x="5043170" y="11140440"/>
                    <a:pt x="6578600" y="11644630"/>
                    <a:pt x="8008620" y="11470640"/>
                  </a:cubicBezTo>
                  <a:cubicBezTo>
                    <a:pt x="9123680" y="11334750"/>
                    <a:pt x="10237470" y="10519410"/>
                    <a:pt x="11071860" y="9767570"/>
                  </a:cubicBezTo>
                  <a:cubicBezTo>
                    <a:pt x="11625580" y="9268460"/>
                    <a:pt x="11971020" y="8576310"/>
                    <a:pt x="12202160" y="7867650"/>
                  </a:cubicBezTo>
                  <a:cubicBezTo>
                    <a:pt x="13009880" y="5401310"/>
                    <a:pt x="12348210" y="2322830"/>
                    <a:pt x="10152380" y="938530"/>
                  </a:cubicBezTo>
                  <a:close/>
                </a:path>
              </a:pathLst>
            </a:custGeom>
            <a:blipFill>
              <a:blip r:embed="rId9"/>
              <a:stretch>
                <a:fillRect l="-27080" t="0" r="-27080" b="0"/>
              </a:stretch>
            </a:blipFill>
          </p:spPr>
        </p:sp>
      </p:gr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grpSp>
        <p:nvGrpSpPr>
          <p:cNvPr name="Group 3" id="3"/>
          <p:cNvGrpSpPr/>
          <p:nvPr/>
        </p:nvGrpSpPr>
        <p:grpSpPr>
          <a:xfrm rot="0">
            <a:off x="-1304511" y="8297836"/>
            <a:ext cx="20897022" cy="1989164"/>
            <a:chOff x="0" y="0"/>
            <a:chExt cx="5503742" cy="523895"/>
          </a:xfrm>
        </p:grpSpPr>
        <p:sp>
          <p:nvSpPr>
            <p:cNvPr name="Freeform 4" id="4"/>
            <p:cNvSpPr/>
            <p:nvPr/>
          </p:nvSpPr>
          <p:spPr>
            <a:xfrm flipH="false" flipV="false" rot="0">
              <a:off x="0" y="0"/>
              <a:ext cx="5503742" cy="523895"/>
            </a:xfrm>
            <a:custGeom>
              <a:avLst/>
              <a:gdLst/>
              <a:ahLst/>
              <a:cxnLst/>
              <a:rect r="r" b="b" t="t" l="l"/>
              <a:pathLst>
                <a:path h="523895" w="5503742">
                  <a:moveTo>
                    <a:pt x="0" y="0"/>
                  </a:moveTo>
                  <a:lnTo>
                    <a:pt x="5503742" y="0"/>
                  </a:lnTo>
                  <a:lnTo>
                    <a:pt x="5503742" y="523895"/>
                  </a:lnTo>
                  <a:lnTo>
                    <a:pt x="0" y="523895"/>
                  </a:lnTo>
                  <a:close/>
                </a:path>
              </a:pathLst>
            </a:custGeom>
            <a:solidFill>
              <a:srgbClr val="98D3DF">
                <a:alpha val="69804"/>
              </a:srgbClr>
            </a:solidFill>
          </p:spPr>
        </p:sp>
        <p:sp>
          <p:nvSpPr>
            <p:cNvPr name="TextBox 5" id="5"/>
            <p:cNvSpPr txBox="true"/>
            <p:nvPr/>
          </p:nvSpPr>
          <p:spPr>
            <a:xfrm>
              <a:off x="0" y="-38100"/>
              <a:ext cx="5503742" cy="561995"/>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9946192" y="1655307"/>
            <a:ext cx="6836858" cy="6976385"/>
          </a:xfrm>
          <a:custGeom>
            <a:avLst/>
            <a:gdLst/>
            <a:ahLst/>
            <a:cxnLst/>
            <a:rect r="r" b="b" t="t" l="l"/>
            <a:pathLst>
              <a:path h="6976385" w="6836858">
                <a:moveTo>
                  <a:pt x="0" y="0"/>
                </a:moveTo>
                <a:lnTo>
                  <a:pt x="6836858" y="0"/>
                </a:lnTo>
                <a:lnTo>
                  <a:pt x="6836858" y="6976386"/>
                </a:lnTo>
                <a:lnTo>
                  <a:pt x="0" y="697638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5400000">
            <a:off x="1202233" y="1332558"/>
            <a:ext cx="1152566" cy="544849"/>
          </a:xfrm>
          <a:custGeom>
            <a:avLst/>
            <a:gdLst/>
            <a:ahLst/>
            <a:cxnLst/>
            <a:rect r="r" b="b" t="t" l="l"/>
            <a:pathLst>
              <a:path h="544849" w="1152566">
                <a:moveTo>
                  <a:pt x="0" y="0"/>
                </a:moveTo>
                <a:lnTo>
                  <a:pt x="1152566" y="0"/>
                </a:lnTo>
                <a:lnTo>
                  <a:pt x="1152566" y="544850"/>
                </a:lnTo>
                <a:lnTo>
                  <a:pt x="0" y="54485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8" id="8"/>
          <p:cNvSpPr txBox="true"/>
          <p:nvPr/>
        </p:nvSpPr>
        <p:spPr>
          <a:xfrm rot="0">
            <a:off x="1506091" y="3234076"/>
            <a:ext cx="8018481" cy="3971247"/>
          </a:xfrm>
          <a:prstGeom prst="rect">
            <a:avLst/>
          </a:prstGeom>
        </p:spPr>
        <p:txBody>
          <a:bodyPr anchor="t" rtlCol="false" tIns="0" lIns="0" bIns="0" rIns="0">
            <a:spAutoFit/>
          </a:bodyPr>
          <a:lstStyle/>
          <a:p>
            <a:pPr algn="l">
              <a:lnSpc>
                <a:spcPts val="15187"/>
              </a:lnSpc>
            </a:pPr>
            <a:r>
              <a:rPr lang="en-US" sz="14464" b="true">
                <a:solidFill>
                  <a:srgbClr val="FFFFFF"/>
                </a:solidFill>
                <a:latin typeface="Helveticish Bold"/>
                <a:ea typeface="Helveticish Bold"/>
                <a:cs typeface="Helveticish Bold"/>
                <a:sym typeface="Helveticish Bold"/>
              </a:rPr>
              <a:t>Thank you!</a:t>
            </a:r>
          </a:p>
        </p:txBody>
      </p:sp>
      <p:sp>
        <p:nvSpPr>
          <p:cNvPr name="TextBox 9" id="9"/>
          <p:cNvSpPr txBox="true"/>
          <p:nvPr/>
        </p:nvSpPr>
        <p:spPr>
          <a:xfrm rot="0">
            <a:off x="13781551" y="8998095"/>
            <a:ext cx="3477749" cy="516255"/>
          </a:xfrm>
          <a:prstGeom prst="rect">
            <a:avLst/>
          </a:prstGeom>
        </p:spPr>
        <p:txBody>
          <a:bodyPr anchor="t" rtlCol="false" tIns="0" lIns="0" bIns="0" rIns="0">
            <a:spAutoFit/>
          </a:bodyPr>
          <a:lstStyle/>
          <a:p>
            <a:pPr algn="r">
              <a:lnSpc>
                <a:spcPts val="3885"/>
              </a:lnSpc>
            </a:pPr>
            <a:r>
              <a:rPr lang="en-US" sz="3500">
                <a:solidFill>
                  <a:srgbClr val="FFFFFF"/>
                </a:solidFill>
                <a:latin typeface="Helveticish"/>
                <a:ea typeface="Helveticish"/>
                <a:cs typeface="Helveticish"/>
                <a:sym typeface="Helveticish"/>
              </a:rPr>
              <a:t>2024</a:t>
            </a:r>
          </a:p>
        </p:txBody>
      </p:sp>
      <p:sp>
        <p:nvSpPr>
          <p:cNvPr name="TextBox 10" id="10"/>
          <p:cNvSpPr txBox="true"/>
          <p:nvPr/>
        </p:nvSpPr>
        <p:spPr>
          <a:xfrm rot="0">
            <a:off x="1506091" y="8998095"/>
            <a:ext cx="4283540" cy="516255"/>
          </a:xfrm>
          <a:prstGeom prst="rect">
            <a:avLst/>
          </a:prstGeom>
        </p:spPr>
        <p:txBody>
          <a:bodyPr anchor="t" rtlCol="false" tIns="0" lIns="0" bIns="0" rIns="0">
            <a:spAutoFit/>
          </a:bodyPr>
          <a:lstStyle/>
          <a:p>
            <a:pPr algn="l">
              <a:lnSpc>
                <a:spcPts val="3885"/>
              </a:lnSpc>
            </a:pPr>
            <a:r>
              <a:rPr lang="en-US" sz="3500" i="true">
                <a:solidFill>
                  <a:srgbClr val="000000"/>
                </a:solidFill>
                <a:latin typeface="Helveticish Italics"/>
                <a:ea typeface="Helveticish Italics"/>
                <a:cs typeface="Helveticish Italics"/>
                <a:sym typeface="Helveticish Italics"/>
              </a:rPr>
              <a:t>Agradyut Sarkar</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DAGT7DHBDiU</dc:identifier>
  <dcterms:modified xsi:type="dcterms:W3CDTF">2011-08-01T06:04:30Z</dcterms:modified>
  <cp:revision>1</cp:revision>
  <dc:title>This report analyzes the sales performance of Vrinda Store in 2022, identifies areas of concern, and provides recommendations to maximize profits by addressing the downsides in operations and strategy.</dc:title>
</cp:coreProperties>
</file>